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09" r:id="rId2"/>
    <p:sldId id="381" r:id="rId3"/>
    <p:sldId id="386" r:id="rId4"/>
    <p:sldId id="382" r:id="rId5"/>
    <p:sldId id="383" r:id="rId6"/>
    <p:sldId id="385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84" r:id="rId15"/>
    <p:sldId id="394" r:id="rId16"/>
    <p:sldId id="397" r:id="rId17"/>
    <p:sldId id="398" r:id="rId18"/>
    <p:sldId id="399" r:id="rId19"/>
    <p:sldId id="395" r:id="rId20"/>
    <p:sldId id="396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0" autoAdjust="0"/>
    <p:restoredTop sz="94660"/>
  </p:normalViewPr>
  <p:slideViewPr>
    <p:cSldViewPr snapToGrid="0">
      <p:cViewPr>
        <p:scale>
          <a:sx n="100" d="100"/>
          <a:sy n="100" d="100"/>
        </p:scale>
        <p:origin x="-96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E904F-AD0A-40CB-BBA3-698B4B56D6A6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9B8D-269E-4366-8748-048188541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9B8D-269E-4366-8748-0481885414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1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D610-5CF4-4728-8960-20603646FFF7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FB53-9166-4F31-9428-575FA914694B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3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3E40-3C6F-4A62-B140-2FDC2B77D025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5343-1549-44F0-BB8A-92AE91EDDE3F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992-55BB-43E5-826C-E980365CAF62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0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5DE3-CB27-4C3E-825B-AA0D8B244AAA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3C5BA-0D02-4F36-9661-885D2812C78D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4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1503E-266B-40CA-BECC-B6167755DBE7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7DB97-EFD5-41C1-B754-6BC16E4A075B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1CE5-327E-4C97-9BBC-7642DAB57211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8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57B1-5CAB-4A99-B40E-C7B74B87C95D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1D-B8CC-468A-A5BB-FD090FAAD0B0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42F1-0789-44A4-B23E-A8859D34F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maTart/Paper-Reading/blob/master/images/DCGAN/DCGAN1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gmaTart/Paper-Reading/blob/master/images/DCGAN/DCGAN2.png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maTart/Paper-Reading/blob/master/images/DCGAN/DCGAN3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thub.com/MagmaTart/Paper-Reading/blob/master/images/DCGAN/DCGAN4.png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0052" y="2645929"/>
            <a:ext cx="115442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Unsupervised Representation Learning with 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Deep Convolutional Generative Adversarial Networks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LSUN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1475" y="2163366"/>
            <a:ext cx="113823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 LSUN : </a:t>
            </a:r>
            <a:r>
              <a:rPr lang="ko-KR" altLang="en-US" dirty="0"/>
              <a:t>침실 </a:t>
            </a:r>
            <a:r>
              <a:rPr lang="ko-KR" altLang="en-US" dirty="0" err="1" smtClean="0"/>
              <a:t>데이터</a:t>
            </a:r>
            <a:r>
              <a:rPr lang="ko-KR" altLang="en-US" dirty="0" err="1"/>
              <a:t>셋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Generator Sample Image</a:t>
            </a:r>
            <a:r>
              <a:rPr lang="ko-KR" altLang="en-US" dirty="0" smtClean="0"/>
              <a:t>의 해상도 </a:t>
            </a:r>
            <a:r>
              <a:rPr lang="ko-KR" altLang="en-US" dirty="0"/>
              <a:t>향상됨에 따라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Memorizing</a:t>
            </a:r>
            <a:r>
              <a:rPr lang="ko-KR" altLang="en-US" dirty="0" smtClean="0"/>
              <a:t>에 </a:t>
            </a:r>
            <a:r>
              <a:rPr lang="ko-KR" altLang="en-US" dirty="0"/>
              <a:t>대한 </a:t>
            </a:r>
            <a:r>
              <a:rPr lang="ko-KR" altLang="en-US" dirty="0" smtClean="0"/>
              <a:t>우려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더 </a:t>
            </a:r>
            <a:r>
              <a:rPr lang="ko-KR" altLang="en-US" dirty="0"/>
              <a:t>많은 데이터와 고해상도 생성으로 모델을 확장하는 방법을 시연하기 위해</a:t>
            </a:r>
            <a:r>
              <a:rPr lang="en-US" altLang="ko-KR" dirty="0"/>
              <a:t>, </a:t>
            </a:r>
            <a:r>
              <a:rPr lang="en-US" altLang="ko-KR" dirty="0" smtClean="0"/>
              <a:t>LSUN</a:t>
            </a:r>
            <a:r>
              <a:rPr lang="ko-KR" altLang="en-US" dirty="0" smtClean="0"/>
              <a:t>에서 </a:t>
            </a:r>
            <a:r>
              <a:rPr lang="en-US" altLang="ko-KR" dirty="0"/>
              <a:t>300</a:t>
            </a:r>
            <a:r>
              <a:rPr lang="ko-KR" altLang="en-US" dirty="0"/>
              <a:t>만 </a:t>
            </a:r>
            <a:r>
              <a:rPr lang="ko-KR" altLang="en-US" dirty="0" smtClean="0"/>
              <a:t>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-  Overfitting</a:t>
            </a:r>
            <a:r>
              <a:rPr lang="ko-KR" altLang="en-US" dirty="0"/>
              <a:t>과 </a:t>
            </a:r>
            <a:r>
              <a:rPr lang="en-US" altLang="ko-KR" dirty="0" smtClean="0"/>
              <a:t>Memorizing</a:t>
            </a:r>
            <a:r>
              <a:rPr lang="ko-KR" altLang="en-US" dirty="0" smtClean="0"/>
              <a:t>하는 </a:t>
            </a:r>
            <a:r>
              <a:rPr lang="en-US" altLang="ko-KR" dirty="0" smtClean="0"/>
              <a:t>Training</a:t>
            </a:r>
            <a:r>
              <a:rPr lang="ko-KR" altLang="en-US" dirty="0" smtClean="0"/>
              <a:t> </a:t>
            </a:r>
            <a:r>
              <a:rPr lang="ko-KR" altLang="en-US" dirty="0"/>
              <a:t>예제를 통해 </a:t>
            </a:r>
            <a:r>
              <a:rPr lang="ko-KR" altLang="en-US" dirty="0" smtClean="0"/>
              <a:t>모델이 고해상도 영상을 만들어내지 않는 </a:t>
            </a:r>
            <a:r>
              <a:rPr lang="ko-KR" altLang="en-US" dirty="0"/>
              <a:t>것을 </a:t>
            </a:r>
            <a:r>
              <a:rPr lang="ko-KR" altLang="en-US" dirty="0" smtClean="0"/>
              <a:t>증명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-  Data Augmentation</a:t>
            </a:r>
            <a:r>
              <a:rPr lang="ko-KR" altLang="en-US" dirty="0" smtClean="0"/>
              <a:t>은 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LSUN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9" y="2333624"/>
            <a:ext cx="5361916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48" y="2342877"/>
            <a:ext cx="5762625" cy="361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2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FORGETTING TO DRAW CERTAIN OBJECTS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854" y="5881985"/>
            <a:ext cx="11515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품질은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가 </a:t>
            </a:r>
            <a:r>
              <a:rPr lang="ko-KR" altLang="en-US" dirty="0"/>
              <a:t>침대</a:t>
            </a:r>
            <a:r>
              <a:rPr lang="en-US" altLang="ko-KR" dirty="0"/>
              <a:t>, </a:t>
            </a:r>
            <a:r>
              <a:rPr lang="ko-KR" altLang="en-US" dirty="0"/>
              <a:t>창문</a:t>
            </a:r>
            <a:r>
              <a:rPr lang="en-US" altLang="ko-KR" dirty="0"/>
              <a:t>, </a:t>
            </a:r>
            <a:r>
              <a:rPr lang="ko-KR" altLang="en-US" dirty="0"/>
              <a:t>램프</a:t>
            </a:r>
            <a:r>
              <a:rPr lang="en-US" altLang="ko-KR" dirty="0"/>
              <a:t>, </a:t>
            </a:r>
            <a:r>
              <a:rPr lang="ko-KR" altLang="en-US" dirty="0" smtClean="0"/>
              <a:t>문</a:t>
            </a:r>
            <a:r>
              <a:rPr lang="en-US" altLang="ko-KR" dirty="0"/>
              <a:t> </a:t>
            </a:r>
            <a:r>
              <a:rPr lang="ko-KR" altLang="en-US" dirty="0" smtClean="0"/>
              <a:t>등과 같은 </a:t>
            </a:r>
            <a:r>
              <a:rPr lang="ko-KR" altLang="en-US" dirty="0"/>
              <a:t>주요 </a:t>
            </a:r>
            <a:r>
              <a:rPr lang="ko-KR" altLang="en-US" dirty="0" smtClean="0"/>
              <a:t>구성요소에 </a:t>
            </a:r>
            <a:r>
              <a:rPr lang="ko-KR" altLang="en-US" dirty="0"/>
              <a:t>대한 특정 </a:t>
            </a:r>
            <a:r>
              <a:rPr lang="ko-KR" altLang="en-US" dirty="0" smtClean="0"/>
              <a:t>물체를 학습하는 </a:t>
            </a:r>
            <a:r>
              <a:rPr lang="ko-KR" altLang="en-US" dirty="0"/>
              <a:t>것을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9" y="2547938"/>
            <a:ext cx="1128205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3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94" y="1562100"/>
            <a:ext cx="6373483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148862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/>
              <a:t>Vector Arithmetic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8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Conclusion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87" y="790849"/>
            <a:ext cx="5927498" cy="45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61" y="5334000"/>
            <a:ext cx="817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5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24842" y="2787324"/>
            <a:ext cx="9503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0000"/>
                </a:solidFill>
              </a:rPr>
              <a:t>Analysis of Golf Swing Track </a:t>
            </a:r>
            <a:r>
              <a:rPr lang="en-US" altLang="ko-KR" sz="3600" b="1" i="1" dirty="0" smtClean="0">
                <a:solidFill>
                  <a:srgbClr val="FF0000"/>
                </a:solidFill>
              </a:rPr>
              <a:t>Using PCA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49475" y="5825487"/>
            <a:ext cx="824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 smtClean="0">
                <a:ea typeface="Adobe 고딕 Std B" pitchFamily="34" charset="-127"/>
              </a:rPr>
              <a:t>2</a:t>
            </a:r>
            <a:r>
              <a:rPr lang="ko-KR" altLang="en-US" sz="2000" dirty="0" smtClean="0">
                <a:ea typeface="Adobe 고딕 Std B" pitchFamily="34" charset="-127"/>
              </a:rPr>
              <a:t>차원 데이터에 한해서만 </a:t>
            </a:r>
            <a:r>
              <a:rPr lang="en-US" altLang="ko-KR" sz="2000" dirty="0" smtClean="0">
                <a:ea typeface="Adobe 고딕 Std B" pitchFamily="34" charset="-127"/>
              </a:rPr>
              <a:t>(</a:t>
            </a:r>
            <a:r>
              <a:rPr lang="ko-KR" altLang="en-US" sz="2000" dirty="0" err="1" smtClean="0">
                <a:ea typeface="Adobe 고딕 Std B" pitchFamily="34" charset="-127"/>
              </a:rPr>
              <a:t>원본군과</a:t>
            </a:r>
            <a:r>
              <a:rPr lang="ko-KR" altLang="en-US" sz="2000" dirty="0" smtClean="0">
                <a:ea typeface="Adobe 고딕 Std B" pitchFamily="34" charset="-127"/>
              </a:rPr>
              <a:t> 대조군</a:t>
            </a:r>
            <a:r>
              <a:rPr lang="en-US" altLang="ko-KR" sz="2000" dirty="0" smtClean="0">
                <a:ea typeface="Adobe 고딕 Std B" pitchFamily="34" charset="-127"/>
              </a:rPr>
              <a:t>)</a:t>
            </a:r>
            <a:r>
              <a:rPr lang="ko-KR" altLang="en-US" sz="2000" dirty="0" smtClean="0">
                <a:ea typeface="Adobe 고딕 Std B" pitchFamily="34" charset="-127"/>
              </a:rPr>
              <a:t>에 대하여 </a:t>
            </a:r>
            <a:r>
              <a:rPr lang="en-US" altLang="ko-KR" sz="2000" dirty="0" smtClean="0">
                <a:ea typeface="Adobe 고딕 Std B" pitchFamily="34" charset="-127"/>
              </a:rPr>
              <a:t>PCA Matrix </a:t>
            </a:r>
            <a:r>
              <a:rPr lang="ko-KR" altLang="en-US" sz="2000" dirty="0" smtClean="0">
                <a:ea typeface="Adobe 고딕 Std B" pitchFamily="34" charset="-127"/>
              </a:rPr>
              <a:t>구현</a:t>
            </a:r>
            <a:endParaRPr lang="ko-KR" altLang="en-US" sz="2000" dirty="0">
              <a:ea typeface="Adobe 고딕 Std B" pitchFamily="34" charset="-127"/>
            </a:endParaRPr>
          </a:p>
        </p:txBody>
      </p:sp>
      <p:pic>
        <p:nvPicPr>
          <p:cNvPr id="13314" name="Picture 2" descr="http://postfiles10.naver.net/20160922_217/je1206_1474553238755IuU9f_JPEG/%BD%BD%B6%F3%C0%CC%B5%E510.JP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70" y="1625113"/>
            <a:ext cx="6045880" cy="34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5911830"/>
                  </p:ext>
                </p:extLst>
              </p:nvPr>
            </p:nvGraphicFramePr>
            <p:xfrm>
              <a:off x="7105649" y="2176989"/>
              <a:ext cx="4667256" cy="26521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3628"/>
                    <a:gridCol w="2333628"/>
                  </a:tblGrid>
                  <a:tr h="1326093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b="1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Mat[0] 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b="1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Mat[1]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1326093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b="1" dirty="0" smtClean="0"/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Mat[2]</a:t>
                          </a:r>
                        </a:p>
                        <a:p>
                          <a:pPr algn="ctr" latinLnBrk="1"/>
                          <a:endParaRPr lang="ko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Mat[3]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oMath>
                          </a14:m>
                          <a:endParaRPr lang="en-US" altLang="ko-KR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5911830"/>
                  </p:ext>
                </p:extLst>
              </p:nvPr>
            </p:nvGraphicFramePr>
            <p:xfrm>
              <a:off x="7105649" y="2176989"/>
              <a:ext cx="4667256" cy="26521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3628"/>
                    <a:gridCol w="2333628"/>
                  </a:tblGrid>
                  <a:tr h="132609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2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b="1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Mat[1]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1326093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b="1" dirty="0" smtClean="0"/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Mat[2</a:t>
                          </a:r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</a:p>
                        <a:p>
                          <a:pPr algn="ctr" latinLnBrk="1"/>
                          <a:endParaRPr lang="ko-KR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00524" t="-100461" r="-262" b="-4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65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39875" y="1901187"/>
                <a:ext cx="8242300" cy="438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 smtClean="0"/>
                  <a:t> -&gt; (Mat[0] -</a:t>
                </a:r>
                <a14:m>
                  <m:oMath xmlns:m="http://schemas.openxmlformats.org/officeDocument/2006/math">
                    <m:r>
                      <a:rPr lang="ko-KR" altLang="en-US" sz="2400" b="1" i="1">
                        <a:latin typeface="Cambria Math"/>
                        <a:ea typeface="Cambria Math"/>
                      </a:rPr>
                      <m:t>𝝀</m:t>
                    </m:r>
                    <m:r>
                      <a:rPr lang="en-US" altLang="ko-KR" sz="2400" b="1" i="1" smtClean="0">
                        <a:latin typeface="Cambria Math"/>
                        <a:ea typeface="Cambria Math"/>
                      </a:rPr>
                      <m:t>) </m:t>
                    </m:r>
                    <m:d>
                      <m:dPr>
                        <m:ctrlPr>
                          <a:rPr lang="en-US" altLang="ko-KR" sz="2400" b="1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2000" b="1" dirty="0"/>
                          <m:t>Mat</m:t>
                        </m:r>
                        <m:r>
                          <m:rPr>
                            <m:nor/>
                          </m:rPr>
                          <a:rPr lang="en-US" altLang="ko-KR" sz="2000" b="1" dirty="0"/>
                          <m:t>[3] − </m:t>
                        </m:r>
                        <m:r>
                          <a:rPr lang="ko-KR" altLang="en-US" sz="2000" b="1" i="1">
                            <a:latin typeface="Cambria Math"/>
                            <a:ea typeface="Cambria Math"/>
                          </a:rPr>
                          <m:t>𝝀</m:t>
                        </m:r>
                      </m:e>
                    </m:d>
                  </m:oMath>
                </a14:m>
                <a:r>
                  <a:rPr lang="en-US" altLang="ko-KR" sz="2000" b="1" dirty="0" smtClean="0"/>
                  <a:t>-Mat[1]*Mat[2] = 0</a:t>
                </a:r>
                <a:endParaRPr lang="en-US" altLang="ko-KR" sz="2000" b="1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b="1" dirty="0" smtClean="0"/>
                  <a:t>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ko-KR" altLang="en-US" sz="2000" b="1" i="1">
                            <a:latin typeface="Cambria Math"/>
                            <a:ea typeface="Cambria Math"/>
                          </a:rPr>
                          <m:t>𝝀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/>
                  <a:t>-(Mat[0] + Mat[3])</a:t>
                </a:r>
                <a:r>
                  <a:rPr lang="ko-KR" altLang="en-US" sz="20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b="1" i="1">
                        <a:latin typeface="Cambria Math"/>
                        <a:ea typeface="Cambria Math"/>
                      </a:rPr>
                      <m:t>𝝀</m:t>
                    </m:r>
                  </m:oMath>
                </a14:m>
                <a:r>
                  <a:rPr lang="ko-KR" altLang="en-US" sz="2000" b="1" dirty="0" smtClean="0"/>
                  <a:t> </a:t>
                </a:r>
                <a:r>
                  <a:rPr lang="en-US" altLang="ko-KR" sz="2000" b="1" dirty="0" smtClean="0"/>
                  <a:t>+ Mat[0]*Mat[3] – Mat[1]*Mat[2] = 0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2000" b="1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b="1" dirty="0" smtClean="0"/>
                  <a:t> -&gt;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𝒂</m:t>
                    </m:r>
                    <m:sSup>
                      <m:sSupPr>
                        <m:ctrlPr>
                          <a:rPr lang="en-US" altLang="ko-KR" sz="2000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𝒃𝒙</m:t>
                    </m:r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𝒄</m:t>
                    </m:r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sz="2000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ko-KR" altLang="en-US" sz="2000" b="1" dirty="0" smtClean="0"/>
                  <a:t> 꼴의 </a:t>
                </a:r>
                <a:r>
                  <a:rPr lang="ko-KR" altLang="en-US" sz="2000" b="1" dirty="0" err="1" smtClean="0"/>
                  <a:t>최고차항의</a:t>
                </a:r>
                <a:r>
                  <a:rPr lang="ko-KR" altLang="en-US" sz="2000" b="1" dirty="0" smtClean="0"/>
                  <a:t> 계수가 </a:t>
                </a:r>
                <a:r>
                  <a:rPr lang="en-US" altLang="ko-KR" sz="2000" b="1" dirty="0" smtClean="0"/>
                  <a:t>1</a:t>
                </a:r>
                <a:r>
                  <a:rPr lang="ko-KR" altLang="en-US" sz="2000" b="1" dirty="0" smtClean="0"/>
                  <a:t>인 </a:t>
                </a:r>
                <a:r>
                  <a:rPr lang="en-US" altLang="ko-KR" sz="2000" b="1" dirty="0" smtClean="0"/>
                  <a:t>2</a:t>
                </a:r>
                <a:r>
                  <a:rPr lang="ko-KR" altLang="en-US" sz="2000" b="1" dirty="0" err="1" smtClean="0"/>
                  <a:t>차방정식</a:t>
                </a:r>
                <a:r>
                  <a:rPr lang="ko-KR" altLang="en-US" sz="2000" b="1" dirty="0" smtClean="0"/>
                  <a:t> </a:t>
                </a:r>
                <a:endParaRPr lang="en-US" altLang="ko-KR" sz="2000" b="1" dirty="0" smtClean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b="1" dirty="0"/>
                  <a:t> </a:t>
                </a:r>
                <a:r>
                  <a:rPr lang="en-US" altLang="ko-KR" sz="2000" b="1" dirty="0" smtClean="0"/>
                  <a:t>-&gt; </a:t>
                </a:r>
                <a:r>
                  <a:rPr lang="ko-KR" altLang="en-US" sz="2000" b="1" dirty="0" smtClean="0"/>
                  <a:t>근의 공식으로 해 유도</a:t>
                </a:r>
                <a:endParaRPr lang="en-US" altLang="ko-KR" sz="2000" b="1" dirty="0" smtClean="0"/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b="1" dirty="0"/>
                  <a:t> </a:t>
                </a:r>
                <a:r>
                  <a:rPr lang="en-US" altLang="ko-KR" sz="2000" b="1" dirty="0" smtClean="0"/>
                  <a:t>-&gt;</a:t>
                </a:r>
                <a:r>
                  <a:rPr lang="ko-KR" altLang="en-US" sz="20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b="1" i="1">
                        <a:latin typeface="Cambria Math"/>
                        <a:ea typeface="Cambria Math"/>
                      </a:rPr>
                      <m:t>𝝀</m:t>
                    </m:r>
                  </m:oMath>
                </a14:m>
                <a:r>
                  <a:rPr lang="en-US" altLang="ko-KR" sz="20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/>
                          </a:rPr>
                          <m:t>𝒃</m:t>
                        </m:r>
                        <m:r>
                          <a:rPr lang="en-US" altLang="ko-KR" sz="2000" b="1" i="1" smtClean="0">
                            <a:latin typeface="Cambria Math"/>
                          </a:rPr>
                          <m:t> ±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2000" b="1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sz="2000" b="1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/>
                                <a:ea typeface="Cambria Math"/>
                              </a:rPr>
                              <m:t>𝟒</m:t>
                            </m:r>
                            <m:r>
                              <a:rPr lang="en-US" altLang="ko-KR" sz="2000" b="1" i="1" smtClean="0">
                                <a:latin typeface="Cambria Math"/>
                                <a:ea typeface="Cambria Math"/>
                              </a:rPr>
                              <m:t>𝒄</m:t>
                            </m:r>
                          </m:e>
                        </m:rad>
                      </m:num>
                      <m:den>
                        <m:r>
                          <a:rPr lang="en-US" altLang="ko-KR" sz="2000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75" y="1901187"/>
                <a:ext cx="8242300" cy="43865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7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6075" y="1529712"/>
                <a:ext cx="8242300" cy="499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1" i="1" smtClean="0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𝒂𝒕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2000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ko-KR" altLang="en-US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e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𝒎𝒂𝒕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𝒎𝒂𝒕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altLang="ko-KR" sz="2000" b="1" i="1" smtClean="0">
                                    <a:latin typeface="Cambria Math"/>
                                  </a:rPr>
                                  <m:t>]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1" i="1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𝒂𝒕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2000" b="1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ko-KR" altLang="en-US" sz="2000" b="1" i="1">
                                    <a:latin typeface="Cambria Math"/>
                                  </a:rPr>
                                  <m:t>𝝀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000" b="1" i="0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1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1" i="1">
                                    <a:latin typeface="Cambria Math"/>
                                  </a:rPr>
                                  <m:t>𝒎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1" i="1">
                                        <a:latin typeface="Cambria Math"/>
                                      </a:rPr>
                                      <m:t>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𝒎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altLang="ko-KR" sz="2000" b="1" i="1">
                                    <a:latin typeface="Cambria Math"/>
                                  </a:rPr>
                                  <m:t>]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1" i="1">
                                    <a:latin typeface="Cambria Math"/>
                                  </a:rPr>
                                  <m:t>𝒎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0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>
                                        <a:latin typeface="Cambria Math"/>
                                      </a:rPr>
                                      <m:t>𝟑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ko-KR" sz="20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𝟑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 dirty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1" i="1" dirty="0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2000" b="1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dirty="0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dirty="0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000" b="1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dirty="0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dirty="0" smtClean="0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2000" b="1" dirty="0" smtClean="0"/>
                  <a:t>=0      -&gt;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1" i="1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20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ko-KR" sz="2000" b="1" i="1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20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𝟑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  <m:r>
                                <a:rPr lang="en-US" altLang="ko-KR" sz="2000" b="1" i="1">
                                  <a:latin typeface="Cambria Math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altLang="ko-KR" sz="2000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altLang="ko-KR" sz="2000" b="1" i="1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 dirty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1" i="1" dirty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2000" b="1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dirty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dirty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000" b="1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dirty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dirty="0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2000" b="1" dirty="0"/>
                  <a:t>=</a:t>
                </a:r>
                <a:r>
                  <a:rPr lang="en-US" altLang="ko-KR" sz="2000" b="1" dirty="0" smtClean="0"/>
                  <a:t>0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2000" b="1" i="1" smtClean="0">
                              <a:latin typeface="Cambria Math"/>
                            </a:rPr>
                            <m:t>𝒎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ko-KR" sz="2000" b="1" i="1" smtClean="0">
                              <a:latin typeface="Cambria Math"/>
                            </a:rPr>
                            <m:t>]</m:t>
                          </m:r>
                        </m:den>
                      </m:f>
                      <m:sSub>
                        <m:sSubPr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altLang="ko-KR" sz="20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ko-KR" altLang="en-US" sz="2000" b="1" i="1" smtClean="0">
                              <a:latin typeface="Cambria Math"/>
                            </a:rPr>
                            <m:t>𝝀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1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1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ko-KR" sz="2000" b="1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000" b="1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𝟎</m:t>
                                  </m:r>
                                  <m:r>
                                    <a:rPr lang="en-US" altLang="ko-KR" sz="2000" b="1" i="1" smtClean="0"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ko-KR" sz="20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075" y="1529712"/>
                <a:ext cx="8242300" cy="49920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3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890713"/>
            <a:ext cx="33813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93" y="1804988"/>
            <a:ext cx="3123981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8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Result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9" y="1444625"/>
            <a:ext cx="6962775" cy="506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6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885950"/>
            <a:ext cx="52959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77" y="1924050"/>
            <a:ext cx="5366242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b="0" i="1" smtClean="0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000" b="0" dirty="0" smtClean="0">
                    <a:ea typeface="Adobe 고딕 Std B" pitchFamily="34" charset="-127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/>
                        <a:ea typeface="Adobe 고딕 Std B" pitchFamily="34" charset="-127"/>
                      </a:rPr>
                      <m:t> </m:t>
                    </m:r>
                    <m:sSub>
                      <m:sSubPr>
                        <m:ctrlPr>
                          <a:rPr lang="en-US" altLang="ko-KR" sz="300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i="1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>
                    <a:ea typeface="Adobe 고딕 Std B" pitchFamily="34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sz="3000" dirty="0">
                  <a:ea typeface="Adobe 고딕 Std B" pitchFamily="34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1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b="0" i="1" smtClean="0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000" b="0" dirty="0" smtClean="0">
                    <a:ea typeface="Adobe 고딕 Std B" pitchFamily="34" charset="-127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/>
                        <a:ea typeface="Adobe 고딕 Std B" pitchFamily="34" charset="-127"/>
                      </a:rPr>
                      <m:t> </m:t>
                    </m:r>
                    <m:sSub>
                      <m:sSubPr>
                        <m:ctrlPr>
                          <a:rPr lang="en-US" altLang="ko-KR" sz="300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i="1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>
                    <a:ea typeface="Adobe 고딕 Std B" pitchFamily="34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sz="3000" dirty="0">
                  <a:ea typeface="Adobe 고딕 Std B" pitchFamily="34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000250"/>
            <a:ext cx="51720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0" y="2000250"/>
            <a:ext cx="511633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b="0" i="1" smtClean="0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000" b="0" dirty="0" smtClean="0">
                    <a:ea typeface="Adobe 고딕 Std B" pitchFamily="34" charset="-127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/>
                        <a:ea typeface="Adobe 고딕 Std B" pitchFamily="34" charset="-127"/>
                      </a:rPr>
                      <m:t> </m:t>
                    </m:r>
                    <m:sSub>
                      <m:sSubPr>
                        <m:ctrlPr>
                          <a:rPr lang="en-US" altLang="ko-KR" sz="300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i="1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>
                    <a:ea typeface="Adobe 고딕 Std B" pitchFamily="34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sz="3000" dirty="0">
                  <a:ea typeface="Adobe 고딕 Std B" pitchFamily="34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7388"/>
            <a:ext cx="51435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9" y="1957387"/>
            <a:ext cx="5369719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Analysis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b="0" i="1" smtClean="0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000" b="0" dirty="0" smtClean="0">
                    <a:ea typeface="Adobe 고딕 Std B" pitchFamily="34" charset="-127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/>
                        <a:ea typeface="Adobe 고딕 Std B" pitchFamily="34" charset="-127"/>
                      </a:rPr>
                      <m:t> </m:t>
                    </m:r>
                    <m:sSub>
                      <m:sSubPr>
                        <m:ctrlPr>
                          <a:rPr lang="en-US" altLang="ko-KR" sz="3000" i="1" smtClean="0">
                            <a:latin typeface="Cambria Math"/>
                            <a:ea typeface="Adobe 고딕 Std B" pitchFamily="34" charset="-127"/>
                          </a:rPr>
                        </m:ctrlPr>
                      </m:sSubPr>
                      <m:e>
                        <m:r>
                          <a:rPr lang="ko-KR" altLang="en-US" sz="3000" i="1">
                            <a:latin typeface="Cambria Math"/>
                            <a:ea typeface="Adobe 고딕 Std B" pitchFamily="34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/>
                            <a:ea typeface="Adobe 고딕 Std B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>
                    <a:ea typeface="Adobe 고딕 Std B" pitchFamily="34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sz="3000" dirty="0">
                  <a:ea typeface="Adobe 고딕 Std B" pitchFamily="34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133096"/>
                <a:ext cx="9239250" cy="13880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71675"/>
            <a:ext cx="51911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71676"/>
            <a:ext cx="55743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2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 flipV="1">
            <a:off x="3468914" y="5216403"/>
            <a:ext cx="8723086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-1"/>
            <a:ext cx="12192000" cy="382258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2746007" y="69377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0" y="-1"/>
            <a:ext cx="12192000" cy="2620856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20856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10777899" y="4666090"/>
                  <a:pt x="3385776" y="-1550564"/>
                  <a:pt x="117739" y="2285206"/>
                </a:cubicBezTo>
                <a:lnTo>
                  <a:pt x="0" y="2432188"/>
                </a:lnTo>
                <a:lnTo>
                  <a:pt x="0" y="590309"/>
                </a:lnTo>
                <a:lnTo>
                  <a:pt x="0" y="26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5400000">
            <a:off x="614855" y="-627556"/>
            <a:ext cx="865790" cy="2120900"/>
          </a:xfrm>
          <a:custGeom>
            <a:avLst/>
            <a:gdLst>
              <a:gd name="connsiteX0" fmla="*/ 0 w 800100"/>
              <a:gd name="connsiteY0" fmla="*/ 1638300 h 1638300"/>
              <a:gd name="connsiteX1" fmla="*/ 0 w 800100"/>
              <a:gd name="connsiteY1" fmla="*/ 0 h 1638300"/>
              <a:gd name="connsiteX2" fmla="*/ 800100 w 800100"/>
              <a:gd name="connsiteY2" fmla="*/ 1638300 h 1638300"/>
              <a:gd name="connsiteX3" fmla="*/ 0 w 800100"/>
              <a:gd name="connsiteY3" fmla="*/ 1638300 h 1638300"/>
              <a:gd name="connsiteX0" fmla="*/ 0 w 1088916"/>
              <a:gd name="connsiteY0" fmla="*/ 1638300 h 1638300"/>
              <a:gd name="connsiteX1" fmla="*/ 0 w 1088916"/>
              <a:gd name="connsiteY1" fmla="*/ 0 h 1638300"/>
              <a:gd name="connsiteX2" fmla="*/ 800100 w 1088916"/>
              <a:gd name="connsiteY2" fmla="*/ 1638300 h 1638300"/>
              <a:gd name="connsiteX3" fmla="*/ 0 w 1088916"/>
              <a:gd name="connsiteY3" fmla="*/ 1638300 h 1638300"/>
              <a:gd name="connsiteX0" fmla="*/ 0 w 1090674"/>
              <a:gd name="connsiteY0" fmla="*/ 2120900 h 2120900"/>
              <a:gd name="connsiteX1" fmla="*/ 12700 w 1090674"/>
              <a:gd name="connsiteY1" fmla="*/ 0 h 2120900"/>
              <a:gd name="connsiteX2" fmla="*/ 800100 w 1090674"/>
              <a:gd name="connsiteY2" fmla="*/ 2120900 h 2120900"/>
              <a:gd name="connsiteX3" fmla="*/ 0 w 1090674"/>
              <a:gd name="connsiteY3" fmla="*/ 2120900 h 2120900"/>
              <a:gd name="connsiteX0" fmla="*/ 0 w 1079801"/>
              <a:gd name="connsiteY0" fmla="*/ 2120900 h 2120900"/>
              <a:gd name="connsiteX1" fmla="*/ 12700 w 1079801"/>
              <a:gd name="connsiteY1" fmla="*/ 0 h 2120900"/>
              <a:gd name="connsiteX2" fmla="*/ 800100 w 1079801"/>
              <a:gd name="connsiteY2" fmla="*/ 2120900 h 2120900"/>
              <a:gd name="connsiteX3" fmla="*/ 0 w 1079801"/>
              <a:gd name="connsiteY3" fmla="*/ 2120900 h 2120900"/>
              <a:gd name="connsiteX0" fmla="*/ 0 w 865790"/>
              <a:gd name="connsiteY0" fmla="*/ 2120900 h 2120900"/>
              <a:gd name="connsiteX1" fmla="*/ 12700 w 865790"/>
              <a:gd name="connsiteY1" fmla="*/ 0 h 2120900"/>
              <a:gd name="connsiteX2" fmla="*/ 800100 w 865790"/>
              <a:gd name="connsiteY2" fmla="*/ 2120900 h 2120900"/>
              <a:gd name="connsiteX3" fmla="*/ 0 w 865790"/>
              <a:gd name="connsiteY3" fmla="*/ 2120900 h 212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790" h="2120900">
                <a:moveTo>
                  <a:pt x="0" y="2120900"/>
                </a:moveTo>
                <a:cubicBezTo>
                  <a:pt x="4233" y="1413933"/>
                  <a:pt x="8467" y="706967"/>
                  <a:pt x="12700" y="0"/>
                </a:cubicBezTo>
                <a:cubicBezTo>
                  <a:pt x="190500" y="1257300"/>
                  <a:pt x="1117603" y="1320800"/>
                  <a:pt x="800100" y="2120900"/>
                </a:cubicBezTo>
                <a:lnTo>
                  <a:pt x="0" y="2120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flipV="1">
            <a:off x="-12700" y="5283199"/>
            <a:ext cx="12192000" cy="1525621"/>
          </a:xfrm>
          <a:custGeom>
            <a:avLst/>
            <a:gdLst>
              <a:gd name="connsiteX0" fmla="*/ 0 w 12192000"/>
              <a:gd name="connsiteY0" fmla="*/ 0 h 2620856"/>
              <a:gd name="connsiteX1" fmla="*/ 12192000 w 12192000"/>
              <a:gd name="connsiteY1" fmla="*/ 0 h 2620856"/>
              <a:gd name="connsiteX2" fmla="*/ 12192000 w 12192000"/>
              <a:gd name="connsiteY2" fmla="*/ 267665 h 2620856"/>
              <a:gd name="connsiteX3" fmla="*/ 12192000 w 12192000"/>
              <a:gd name="connsiteY3" fmla="*/ 590309 h 2620856"/>
              <a:gd name="connsiteX4" fmla="*/ 12192000 w 12192000"/>
              <a:gd name="connsiteY4" fmla="*/ 1873652 h 2620856"/>
              <a:gd name="connsiteX5" fmla="*/ 117739 w 12192000"/>
              <a:gd name="connsiteY5" fmla="*/ 2285206 h 2620856"/>
              <a:gd name="connsiteX6" fmla="*/ 0 w 12192000"/>
              <a:gd name="connsiteY6" fmla="*/ 2432188 h 2620856"/>
              <a:gd name="connsiteX7" fmla="*/ 0 w 12192000"/>
              <a:gd name="connsiteY7" fmla="*/ 590309 h 2620856"/>
              <a:gd name="connsiteX8" fmla="*/ 0 w 12192000"/>
              <a:gd name="connsiteY8" fmla="*/ 267665 h 2620856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117739 w 12192000"/>
              <a:gd name="connsiteY5" fmla="*/ 22852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537088"/>
              <a:gd name="connsiteX1" fmla="*/ 12192000 w 12192000"/>
              <a:gd name="connsiteY1" fmla="*/ 0 h 3537088"/>
              <a:gd name="connsiteX2" fmla="*/ 12192000 w 12192000"/>
              <a:gd name="connsiteY2" fmla="*/ 267665 h 3537088"/>
              <a:gd name="connsiteX3" fmla="*/ 12192000 w 12192000"/>
              <a:gd name="connsiteY3" fmla="*/ 590309 h 3537088"/>
              <a:gd name="connsiteX4" fmla="*/ 12192000 w 12192000"/>
              <a:gd name="connsiteY4" fmla="*/ 1873652 h 3537088"/>
              <a:gd name="connsiteX5" fmla="*/ 638439 w 12192000"/>
              <a:gd name="connsiteY5" fmla="*/ 2856706 h 3537088"/>
              <a:gd name="connsiteX6" fmla="*/ 0 w 12192000"/>
              <a:gd name="connsiteY6" fmla="*/ 3537088 h 3537088"/>
              <a:gd name="connsiteX7" fmla="*/ 0 w 12192000"/>
              <a:gd name="connsiteY7" fmla="*/ 590309 h 3537088"/>
              <a:gd name="connsiteX8" fmla="*/ 0 w 12192000"/>
              <a:gd name="connsiteY8" fmla="*/ 267665 h 3537088"/>
              <a:gd name="connsiteX9" fmla="*/ 0 w 12192000"/>
              <a:gd name="connsiteY9" fmla="*/ 0 h 3537088"/>
              <a:gd name="connsiteX0" fmla="*/ 0 w 12192000"/>
              <a:gd name="connsiteY0" fmla="*/ 0 h 3968814"/>
              <a:gd name="connsiteX1" fmla="*/ 12192000 w 12192000"/>
              <a:gd name="connsiteY1" fmla="*/ 0 h 3968814"/>
              <a:gd name="connsiteX2" fmla="*/ 12192000 w 12192000"/>
              <a:gd name="connsiteY2" fmla="*/ 267665 h 3968814"/>
              <a:gd name="connsiteX3" fmla="*/ 12192000 w 12192000"/>
              <a:gd name="connsiteY3" fmla="*/ 590309 h 3968814"/>
              <a:gd name="connsiteX4" fmla="*/ 12192000 w 12192000"/>
              <a:gd name="connsiteY4" fmla="*/ 1873652 h 3968814"/>
              <a:gd name="connsiteX5" fmla="*/ 852622 w 12192000"/>
              <a:gd name="connsiteY5" fmla="*/ 3968814 h 3968814"/>
              <a:gd name="connsiteX6" fmla="*/ 0 w 12192000"/>
              <a:gd name="connsiteY6" fmla="*/ 3537088 h 3968814"/>
              <a:gd name="connsiteX7" fmla="*/ 0 w 12192000"/>
              <a:gd name="connsiteY7" fmla="*/ 590309 h 3968814"/>
              <a:gd name="connsiteX8" fmla="*/ 0 w 12192000"/>
              <a:gd name="connsiteY8" fmla="*/ 267665 h 3968814"/>
              <a:gd name="connsiteX9" fmla="*/ 0 w 12192000"/>
              <a:gd name="connsiteY9" fmla="*/ 0 h 3968814"/>
              <a:gd name="connsiteX0" fmla="*/ 0 w 12192000"/>
              <a:gd name="connsiteY0" fmla="*/ 0 h 4207707"/>
              <a:gd name="connsiteX1" fmla="*/ 12192000 w 12192000"/>
              <a:gd name="connsiteY1" fmla="*/ 0 h 4207707"/>
              <a:gd name="connsiteX2" fmla="*/ 12192000 w 12192000"/>
              <a:gd name="connsiteY2" fmla="*/ 267665 h 4207707"/>
              <a:gd name="connsiteX3" fmla="*/ 12192000 w 12192000"/>
              <a:gd name="connsiteY3" fmla="*/ 590309 h 4207707"/>
              <a:gd name="connsiteX4" fmla="*/ 12192000 w 12192000"/>
              <a:gd name="connsiteY4" fmla="*/ 1873652 h 4207707"/>
              <a:gd name="connsiteX5" fmla="*/ 852622 w 12192000"/>
              <a:gd name="connsiteY5" fmla="*/ 3968814 h 4207707"/>
              <a:gd name="connsiteX6" fmla="*/ 0 w 12192000"/>
              <a:gd name="connsiteY6" fmla="*/ 3537088 h 4207707"/>
              <a:gd name="connsiteX7" fmla="*/ 0 w 12192000"/>
              <a:gd name="connsiteY7" fmla="*/ 590309 h 4207707"/>
              <a:gd name="connsiteX8" fmla="*/ 0 w 12192000"/>
              <a:gd name="connsiteY8" fmla="*/ 267665 h 4207707"/>
              <a:gd name="connsiteX9" fmla="*/ 0 w 12192000"/>
              <a:gd name="connsiteY9" fmla="*/ 0 h 420770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90927"/>
              <a:gd name="connsiteX1" fmla="*/ 12192000 w 12192000"/>
              <a:gd name="connsiteY1" fmla="*/ 0 h 3990927"/>
              <a:gd name="connsiteX2" fmla="*/ 12192000 w 12192000"/>
              <a:gd name="connsiteY2" fmla="*/ 267665 h 3990927"/>
              <a:gd name="connsiteX3" fmla="*/ 12192000 w 12192000"/>
              <a:gd name="connsiteY3" fmla="*/ 590309 h 3990927"/>
              <a:gd name="connsiteX4" fmla="*/ 12192000 w 12192000"/>
              <a:gd name="connsiteY4" fmla="*/ 1873652 h 3990927"/>
              <a:gd name="connsiteX5" fmla="*/ 852622 w 12192000"/>
              <a:gd name="connsiteY5" fmla="*/ 3968814 h 3990927"/>
              <a:gd name="connsiteX6" fmla="*/ 0 w 12192000"/>
              <a:gd name="connsiteY6" fmla="*/ 3537088 h 3990927"/>
              <a:gd name="connsiteX7" fmla="*/ 0 w 12192000"/>
              <a:gd name="connsiteY7" fmla="*/ 590309 h 3990927"/>
              <a:gd name="connsiteX8" fmla="*/ 0 w 12192000"/>
              <a:gd name="connsiteY8" fmla="*/ 267665 h 3990927"/>
              <a:gd name="connsiteX9" fmla="*/ 0 w 12192000"/>
              <a:gd name="connsiteY9" fmla="*/ 0 h 3990927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989761"/>
              <a:gd name="connsiteX1" fmla="*/ 12192000 w 12192000"/>
              <a:gd name="connsiteY1" fmla="*/ 0 h 3989761"/>
              <a:gd name="connsiteX2" fmla="*/ 12192000 w 12192000"/>
              <a:gd name="connsiteY2" fmla="*/ 267665 h 3989761"/>
              <a:gd name="connsiteX3" fmla="*/ 12192000 w 12192000"/>
              <a:gd name="connsiteY3" fmla="*/ 590309 h 3989761"/>
              <a:gd name="connsiteX4" fmla="*/ 12192000 w 12192000"/>
              <a:gd name="connsiteY4" fmla="*/ 1873652 h 3989761"/>
              <a:gd name="connsiteX5" fmla="*/ 852622 w 12192000"/>
              <a:gd name="connsiteY5" fmla="*/ 3968814 h 3989761"/>
              <a:gd name="connsiteX6" fmla="*/ 0 w 12192000"/>
              <a:gd name="connsiteY6" fmla="*/ 3537088 h 3989761"/>
              <a:gd name="connsiteX7" fmla="*/ 0 w 12192000"/>
              <a:gd name="connsiteY7" fmla="*/ 590309 h 3989761"/>
              <a:gd name="connsiteX8" fmla="*/ 0 w 12192000"/>
              <a:gd name="connsiteY8" fmla="*/ 267665 h 3989761"/>
              <a:gd name="connsiteX9" fmla="*/ 0 w 12192000"/>
              <a:gd name="connsiteY9" fmla="*/ 0 h 398976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  <a:gd name="connsiteX0" fmla="*/ 0 w 12192000"/>
              <a:gd name="connsiteY0" fmla="*/ 0 h 3822581"/>
              <a:gd name="connsiteX1" fmla="*/ 12192000 w 12192000"/>
              <a:gd name="connsiteY1" fmla="*/ 0 h 3822581"/>
              <a:gd name="connsiteX2" fmla="*/ 12192000 w 12192000"/>
              <a:gd name="connsiteY2" fmla="*/ 267665 h 3822581"/>
              <a:gd name="connsiteX3" fmla="*/ 12192000 w 12192000"/>
              <a:gd name="connsiteY3" fmla="*/ 590309 h 3822581"/>
              <a:gd name="connsiteX4" fmla="*/ 12192000 w 12192000"/>
              <a:gd name="connsiteY4" fmla="*/ 1873652 h 3822581"/>
              <a:gd name="connsiteX5" fmla="*/ 860860 w 12192000"/>
              <a:gd name="connsiteY5" fmla="*/ 3779344 h 3822581"/>
              <a:gd name="connsiteX6" fmla="*/ 0 w 12192000"/>
              <a:gd name="connsiteY6" fmla="*/ 3537088 h 3822581"/>
              <a:gd name="connsiteX7" fmla="*/ 0 w 12192000"/>
              <a:gd name="connsiteY7" fmla="*/ 590309 h 3822581"/>
              <a:gd name="connsiteX8" fmla="*/ 0 w 12192000"/>
              <a:gd name="connsiteY8" fmla="*/ 267665 h 3822581"/>
              <a:gd name="connsiteX9" fmla="*/ 0 w 12192000"/>
              <a:gd name="connsiteY9" fmla="*/ 0 h 3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22581">
                <a:moveTo>
                  <a:pt x="0" y="0"/>
                </a:moveTo>
                <a:lnTo>
                  <a:pt x="12192000" y="0"/>
                </a:lnTo>
                <a:lnTo>
                  <a:pt x="12192000" y="267665"/>
                </a:lnTo>
                <a:lnTo>
                  <a:pt x="12192000" y="590309"/>
                </a:lnTo>
                <a:lnTo>
                  <a:pt x="12192000" y="1873652"/>
                </a:lnTo>
                <a:cubicBezTo>
                  <a:pt x="6175007" y="-1403823"/>
                  <a:pt x="2609016" y="3071892"/>
                  <a:pt x="860860" y="3779344"/>
                </a:cubicBezTo>
                <a:cubicBezTo>
                  <a:pt x="436610" y="3874332"/>
                  <a:pt x="210066" y="3821040"/>
                  <a:pt x="0" y="3537088"/>
                </a:cubicBezTo>
                <a:lnTo>
                  <a:pt x="0" y="590309"/>
                </a:lnTo>
                <a:lnTo>
                  <a:pt x="0" y="26766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393700" dir="162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72492" y="2692074"/>
            <a:ext cx="95035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i="1" dirty="0">
                <a:solidFill>
                  <a:srgbClr val="FF0000"/>
                </a:solidFill>
              </a:rPr>
              <a:t>Creating Image of Portrait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Style </a:t>
            </a:r>
          </a:p>
          <a:p>
            <a:pPr algn="ctr">
              <a:lnSpc>
                <a:spcPct val="150000"/>
              </a:lnSpc>
            </a:pPr>
            <a:r>
              <a:rPr lang="en-US" altLang="ko-KR" sz="3500" b="1" i="1" dirty="0" smtClean="0">
                <a:solidFill>
                  <a:srgbClr val="FF0000"/>
                </a:solidFill>
              </a:rPr>
              <a:t>in </a:t>
            </a:r>
            <a:r>
              <a:rPr lang="en-US" altLang="ko-KR" sz="3500" b="1" i="1" dirty="0">
                <a:solidFill>
                  <a:srgbClr val="FF0000"/>
                </a:solidFill>
              </a:rPr>
              <a:t>Joseon Dynasty </a:t>
            </a:r>
            <a:r>
              <a:rPr lang="en-US" altLang="ko-KR" sz="3500" b="1" i="1" dirty="0" smtClean="0">
                <a:solidFill>
                  <a:srgbClr val="FF0000"/>
                </a:solidFill>
              </a:rPr>
              <a:t>Period Using </a:t>
            </a:r>
            <a:r>
              <a:rPr lang="en-US" altLang="ko-KR" sz="3500" b="1" i="1" dirty="0" err="1">
                <a:solidFill>
                  <a:srgbClr val="FF0000"/>
                </a:solidFill>
              </a:rPr>
              <a:t>CycleGAN</a:t>
            </a:r>
            <a:endParaRPr lang="en-US" altLang="ko-KR" sz="35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5" y="5095875"/>
            <a:ext cx="5857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JONGWOO</a:t>
            </a:r>
            <a:r>
              <a:rPr lang="en-US" altLang="ko-KR" dirty="0"/>
              <a:t>K</a:t>
            </a:r>
            <a:r>
              <a:rPr lang="en-US" altLang="ko-KR" dirty="0" smtClean="0"/>
              <a:t>-SI</a:t>
            </a:r>
          </a:p>
          <a:p>
            <a:pPr algn="r">
              <a:lnSpc>
                <a:spcPct val="150000"/>
              </a:lnSpc>
            </a:pPr>
            <a:r>
              <a:rPr lang="en-US" altLang="ko-KR" dirty="0" err="1" smtClean="0"/>
              <a:t>Kumoh</a:t>
            </a:r>
            <a:r>
              <a:rPr lang="en-US" altLang="ko-KR" dirty="0" smtClean="0"/>
              <a:t> </a:t>
            </a:r>
            <a:r>
              <a:rPr lang="en-US" altLang="ko-KR" dirty="0"/>
              <a:t>National Institute of Technology, Korea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/>
              <a:t>Dept. Of Computer Engineering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7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Problem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Face (</a:t>
            </a:r>
            <a:r>
              <a:rPr lang="en-US" altLang="ko-KR" sz="3000" b="1" dirty="0" smtClean="0">
                <a:ea typeface="Adobe 고딕 Std B" pitchFamily="34" charset="-127"/>
              </a:rPr>
              <a:t>Eyes, Nose, Mouse)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  <p:pic>
        <p:nvPicPr>
          <p:cNvPr id="1028" name="Picture 4" descr="C:\Users\JONGWOOK-SI\Desktop\testqqq\test(AtoB)\AtoB_9.049aa520c2ddaeef0abf9ca5f0b77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36" y="2156599"/>
            <a:ext cx="179832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NGWOOK-SI\Desktop\testA\testA\9.049aa520c2ddaeef0abf9ca5f0b7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14" y="2061349"/>
            <a:ext cx="179832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NGWOOK-SI\Desktop\testqqq\test(AtoB)\AtoB_13.%C7%D1%BA%B4%B5%B5_%C3%E2%C3%B3_%C6%E4%C0%CC%BD%BA%BA%C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380" y="2172513"/>
            <a:ext cx="1686167" cy="21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NGWOOK-SI\Desktop\testA\testA\13.%C7%D1%BA%B4%B5%B5_%C3%E2%C3%B3_%C6%E4%C0%CC%BD%BA%BA%C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217" y="2124075"/>
            <a:ext cx="1686167" cy="21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NGWOOK-SI\Desktop\testqqq\test(AtoB)\AtoB_19.art_146595519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36" y="4415083"/>
            <a:ext cx="1798320" cy="22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JONGWOOK-SI\Desktop\testA\testA\19.art_146595519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04" y="4416301"/>
            <a:ext cx="1798320" cy="22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ONGWOOK-SI\Desktop\testqqq\test(AtoB)\AtoB_45.20170217181124_16585429_248962805553578_3098451078769803264_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723" y="4416301"/>
            <a:ext cx="1807482" cy="22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ONGWOOK-SI\Desktop\testA\testA\45.20170217181124_16585429_248962805553578_3098451078769803264_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02" y="4415082"/>
            <a:ext cx="1807482" cy="22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Next Week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71573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Related Research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666" y="1471573"/>
            <a:ext cx="7417934" cy="51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60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Next Week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71573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Related Research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25571"/>
            <a:ext cx="7584168" cy="428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7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solidFill>
                  <a:schemeClr val="accent2"/>
                </a:solidFill>
              </a:rPr>
              <a:t>Next Week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" y="1471573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Related Research</a:t>
            </a:r>
            <a:endParaRPr lang="en-US" altLang="ko-KR" sz="3000" b="1" dirty="0" smtClean="0">
              <a:ea typeface="Adobe 고딕 Std B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2452688"/>
            <a:ext cx="4935242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2516857"/>
            <a:ext cx="4631893" cy="301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8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Architecture</a:t>
            </a:r>
          </a:p>
        </p:txBody>
      </p:sp>
      <p:pic>
        <p:nvPicPr>
          <p:cNvPr id="3074" name="Picture 2" descr="https://github.com/MagmaTart/Paper-Reading/raw/master/images/DCGAN/DCGAN1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70" y="2378072"/>
            <a:ext cx="47625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MagmaTart/Paper-Reading/raw/master/images/DCGAN/DCGAN2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273298"/>
            <a:ext cx="47625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ea typeface="Adobe 고딕 Std B" pitchFamily="34" charset="-127"/>
              </a:rPr>
              <a:t>Architecture</a:t>
            </a:r>
          </a:p>
        </p:txBody>
      </p:sp>
      <p:pic>
        <p:nvPicPr>
          <p:cNvPr id="5122" name="Picture 2" descr="https://github.com/MagmaTart/Paper-Reading/raw/master/images/DCGAN/DCGAN3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2338143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github.com/MagmaTart/Paper-Reading/raw/master/images/DCGAN/DCGAN4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2338143"/>
            <a:ext cx="4762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Architecture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8436" y="2227122"/>
            <a:ext cx="10496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GAN -&gt; </a:t>
            </a:r>
            <a:r>
              <a:rPr lang="ko-KR" altLang="en-US" dirty="0" smtClean="0"/>
              <a:t>간단한 </a:t>
            </a:r>
            <a:r>
              <a:rPr lang="en-US" altLang="ko-KR" dirty="0" smtClean="0"/>
              <a:t>Fully-connected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CNN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Fully-connected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convolution, pooling, padding</a:t>
            </a:r>
            <a:r>
              <a:rPr lang="ko-KR" altLang="en-US" dirty="0" smtClean="0"/>
              <a:t>을 사용하여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026" name="Picture 2" descr="그림2. CNN 구조[4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66" y="3981447"/>
            <a:ext cx="8658889" cy="19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Architecture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2271713"/>
            <a:ext cx="10900926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9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Transposed Convolution</a:t>
            </a:r>
          </a:p>
        </p:txBody>
      </p:sp>
      <p:pic>
        <p:nvPicPr>
          <p:cNvPr id="6148" name="Picture 4" descr="https://cdn-images-1.medium.com/max/1200/1*Lpn4nag_KRMfGkx1k6bV-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930400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-images-1.medium.com/max/1200/1*BMngs93_rm2_BpJFH2mS0Q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206625"/>
            <a:ext cx="3921786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Train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57250" y="2136438"/>
            <a:ext cx="10877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  <a:r>
              <a:rPr lang="en-US" altLang="ko-KR" dirty="0"/>
              <a:t>activation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의 </a:t>
            </a:r>
            <a:r>
              <a:rPr lang="ko-KR" altLang="en-US" dirty="0"/>
              <a:t>범위까지 스케일링하는 것 외에 </a:t>
            </a:r>
            <a:r>
              <a:rPr lang="en-US" altLang="ko-KR" dirty="0" smtClean="0"/>
              <a:t>Train Image</a:t>
            </a:r>
            <a:r>
              <a:rPr lang="ko-KR" altLang="en-US" dirty="0" smtClean="0"/>
              <a:t>에 전처리 없다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Batch size 128</a:t>
            </a:r>
            <a:r>
              <a:rPr lang="ko-KR" altLang="en-US" dirty="0" smtClean="0"/>
              <a:t>에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Minibatch</a:t>
            </a:r>
            <a:r>
              <a:rPr lang="en-US" altLang="ko-KR" dirty="0" smtClean="0"/>
              <a:t> SGD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Training </a:t>
            </a:r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모든 </a:t>
            </a:r>
            <a:r>
              <a:rPr lang="ko-KR" altLang="en-US" dirty="0"/>
              <a:t>가중치는 표준 편차가 </a:t>
            </a:r>
            <a:r>
              <a:rPr lang="en-US" altLang="ko-KR" dirty="0"/>
              <a:t>0.02</a:t>
            </a:r>
            <a:r>
              <a:rPr lang="ko-KR" altLang="en-US" dirty="0"/>
              <a:t>인 </a:t>
            </a:r>
            <a:r>
              <a:rPr lang="en-US" altLang="ko-KR" dirty="0"/>
              <a:t>0 </a:t>
            </a:r>
            <a:r>
              <a:rPr lang="ko-KR" altLang="en-US" dirty="0"/>
              <a:t>중심 정규 분포에서 초기화되었다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Adam </a:t>
            </a:r>
            <a:r>
              <a:rPr lang="ko-KR" altLang="en-US" dirty="0" err="1" smtClean="0"/>
              <a:t>옵티마이저</a:t>
            </a:r>
            <a:r>
              <a:rPr lang="ko-KR" altLang="en-US" dirty="0" smtClean="0"/>
              <a:t> 사용했다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momentum </a:t>
            </a:r>
            <a:r>
              <a:rPr lang="en-US" altLang="ko-KR" dirty="0"/>
              <a:t>0.9</a:t>
            </a:r>
            <a:r>
              <a:rPr lang="ko-KR" altLang="en-US" dirty="0"/>
              <a:t>로 유지하면 훈련 진동과 불안정성을 </a:t>
            </a:r>
            <a:r>
              <a:rPr lang="ko-KR" altLang="en-US" dirty="0" smtClean="0"/>
              <a:t>초래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/>
              <a:t>0.5</a:t>
            </a:r>
            <a:r>
              <a:rPr lang="ko-KR" altLang="en-US" dirty="0"/>
              <a:t>로 줄이면 훈련 안정화에 </a:t>
            </a:r>
            <a:r>
              <a:rPr lang="ko-KR" altLang="en-US" dirty="0" smtClean="0"/>
              <a:t>도움되었다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7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 flipH="1">
            <a:off x="4536" y="-1"/>
            <a:ext cx="12206514" cy="1330251"/>
            <a:chOff x="-14514" y="-4"/>
            <a:chExt cx="12206514" cy="4221011"/>
          </a:xfrm>
        </p:grpSpPr>
        <p:sp>
          <p:nvSpPr>
            <p:cNvPr id="28" name="자유형 27"/>
            <p:cNvSpPr/>
            <p:nvPr/>
          </p:nvSpPr>
          <p:spPr>
            <a:xfrm>
              <a:off x="-14514" y="-4"/>
              <a:ext cx="12206514" cy="4221011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117739 w 12192000"/>
                <a:gd name="connsiteY5" fmla="*/ 22852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537088"/>
                <a:gd name="connsiteX1" fmla="*/ 12192000 w 12192000"/>
                <a:gd name="connsiteY1" fmla="*/ 0 h 3537088"/>
                <a:gd name="connsiteX2" fmla="*/ 12192000 w 12192000"/>
                <a:gd name="connsiteY2" fmla="*/ 267665 h 3537088"/>
                <a:gd name="connsiteX3" fmla="*/ 12192000 w 12192000"/>
                <a:gd name="connsiteY3" fmla="*/ 590309 h 3537088"/>
                <a:gd name="connsiteX4" fmla="*/ 12192000 w 12192000"/>
                <a:gd name="connsiteY4" fmla="*/ 1873652 h 3537088"/>
                <a:gd name="connsiteX5" fmla="*/ 638439 w 12192000"/>
                <a:gd name="connsiteY5" fmla="*/ 2856706 h 3537088"/>
                <a:gd name="connsiteX6" fmla="*/ 0 w 12192000"/>
                <a:gd name="connsiteY6" fmla="*/ 3537088 h 3537088"/>
                <a:gd name="connsiteX7" fmla="*/ 0 w 12192000"/>
                <a:gd name="connsiteY7" fmla="*/ 590309 h 3537088"/>
                <a:gd name="connsiteX8" fmla="*/ 0 w 12192000"/>
                <a:gd name="connsiteY8" fmla="*/ 267665 h 3537088"/>
                <a:gd name="connsiteX9" fmla="*/ 0 w 12192000"/>
                <a:gd name="connsiteY9" fmla="*/ 0 h 3537088"/>
                <a:gd name="connsiteX0" fmla="*/ 0 w 12192000"/>
                <a:gd name="connsiteY0" fmla="*/ 0 h 3968814"/>
                <a:gd name="connsiteX1" fmla="*/ 12192000 w 12192000"/>
                <a:gd name="connsiteY1" fmla="*/ 0 h 3968814"/>
                <a:gd name="connsiteX2" fmla="*/ 12192000 w 12192000"/>
                <a:gd name="connsiteY2" fmla="*/ 267665 h 3968814"/>
                <a:gd name="connsiteX3" fmla="*/ 12192000 w 12192000"/>
                <a:gd name="connsiteY3" fmla="*/ 590309 h 3968814"/>
                <a:gd name="connsiteX4" fmla="*/ 12192000 w 12192000"/>
                <a:gd name="connsiteY4" fmla="*/ 1873652 h 3968814"/>
                <a:gd name="connsiteX5" fmla="*/ 852622 w 12192000"/>
                <a:gd name="connsiteY5" fmla="*/ 3968814 h 3968814"/>
                <a:gd name="connsiteX6" fmla="*/ 0 w 12192000"/>
                <a:gd name="connsiteY6" fmla="*/ 3537088 h 3968814"/>
                <a:gd name="connsiteX7" fmla="*/ 0 w 12192000"/>
                <a:gd name="connsiteY7" fmla="*/ 590309 h 3968814"/>
                <a:gd name="connsiteX8" fmla="*/ 0 w 12192000"/>
                <a:gd name="connsiteY8" fmla="*/ 267665 h 3968814"/>
                <a:gd name="connsiteX9" fmla="*/ 0 w 12192000"/>
                <a:gd name="connsiteY9" fmla="*/ 0 h 3968814"/>
                <a:gd name="connsiteX0" fmla="*/ 0 w 12192000"/>
                <a:gd name="connsiteY0" fmla="*/ 0 h 4207707"/>
                <a:gd name="connsiteX1" fmla="*/ 12192000 w 12192000"/>
                <a:gd name="connsiteY1" fmla="*/ 0 h 4207707"/>
                <a:gd name="connsiteX2" fmla="*/ 12192000 w 12192000"/>
                <a:gd name="connsiteY2" fmla="*/ 267665 h 4207707"/>
                <a:gd name="connsiteX3" fmla="*/ 12192000 w 12192000"/>
                <a:gd name="connsiteY3" fmla="*/ 590309 h 4207707"/>
                <a:gd name="connsiteX4" fmla="*/ 12192000 w 12192000"/>
                <a:gd name="connsiteY4" fmla="*/ 1873652 h 4207707"/>
                <a:gd name="connsiteX5" fmla="*/ 852622 w 12192000"/>
                <a:gd name="connsiteY5" fmla="*/ 3968814 h 4207707"/>
                <a:gd name="connsiteX6" fmla="*/ 0 w 12192000"/>
                <a:gd name="connsiteY6" fmla="*/ 3537088 h 4207707"/>
                <a:gd name="connsiteX7" fmla="*/ 0 w 12192000"/>
                <a:gd name="connsiteY7" fmla="*/ 590309 h 4207707"/>
                <a:gd name="connsiteX8" fmla="*/ 0 w 12192000"/>
                <a:gd name="connsiteY8" fmla="*/ 267665 h 4207707"/>
                <a:gd name="connsiteX9" fmla="*/ 0 w 12192000"/>
                <a:gd name="connsiteY9" fmla="*/ 0 h 420770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90927"/>
                <a:gd name="connsiteX1" fmla="*/ 12192000 w 12192000"/>
                <a:gd name="connsiteY1" fmla="*/ 0 h 3990927"/>
                <a:gd name="connsiteX2" fmla="*/ 12192000 w 12192000"/>
                <a:gd name="connsiteY2" fmla="*/ 267665 h 3990927"/>
                <a:gd name="connsiteX3" fmla="*/ 12192000 w 12192000"/>
                <a:gd name="connsiteY3" fmla="*/ 590309 h 3990927"/>
                <a:gd name="connsiteX4" fmla="*/ 12192000 w 12192000"/>
                <a:gd name="connsiteY4" fmla="*/ 1873652 h 3990927"/>
                <a:gd name="connsiteX5" fmla="*/ 852622 w 12192000"/>
                <a:gd name="connsiteY5" fmla="*/ 3968814 h 3990927"/>
                <a:gd name="connsiteX6" fmla="*/ 0 w 12192000"/>
                <a:gd name="connsiteY6" fmla="*/ 3537088 h 3990927"/>
                <a:gd name="connsiteX7" fmla="*/ 0 w 12192000"/>
                <a:gd name="connsiteY7" fmla="*/ 590309 h 3990927"/>
                <a:gd name="connsiteX8" fmla="*/ 0 w 12192000"/>
                <a:gd name="connsiteY8" fmla="*/ 267665 h 3990927"/>
                <a:gd name="connsiteX9" fmla="*/ 0 w 12192000"/>
                <a:gd name="connsiteY9" fmla="*/ 0 h 3990927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989761"/>
                <a:gd name="connsiteX1" fmla="*/ 12192000 w 12192000"/>
                <a:gd name="connsiteY1" fmla="*/ 0 h 3989761"/>
                <a:gd name="connsiteX2" fmla="*/ 12192000 w 12192000"/>
                <a:gd name="connsiteY2" fmla="*/ 267665 h 3989761"/>
                <a:gd name="connsiteX3" fmla="*/ 12192000 w 12192000"/>
                <a:gd name="connsiteY3" fmla="*/ 590309 h 3989761"/>
                <a:gd name="connsiteX4" fmla="*/ 12192000 w 12192000"/>
                <a:gd name="connsiteY4" fmla="*/ 1873652 h 3989761"/>
                <a:gd name="connsiteX5" fmla="*/ 852622 w 12192000"/>
                <a:gd name="connsiteY5" fmla="*/ 3968814 h 3989761"/>
                <a:gd name="connsiteX6" fmla="*/ 0 w 12192000"/>
                <a:gd name="connsiteY6" fmla="*/ 3537088 h 3989761"/>
                <a:gd name="connsiteX7" fmla="*/ 0 w 12192000"/>
                <a:gd name="connsiteY7" fmla="*/ 590309 h 3989761"/>
                <a:gd name="connsiteX8" fmla="*/ 0 w 12192000"/>
                <a:gd name="connsiteY8" fmla="*/ 267665 h 3989761"/>
                <a:gd name="connsiteX9" fmla="*/ 0 w 12192000"/>
                <a:gd name="connsiteY9" fmla="*/ 0 h 3989761"/>
                <a:gd name="connsiteX0" fmla="*/ 0 w 12192000"/>
                <a:gd name="connsiteY0" fmla="*/ 0 h 3822581"/>
                <a:gd name="connsiteX1" fmla="*/ 12192000 w 12192000"/>
                <a:gd name="connsiteY1" fmla="*/ 0 h 3822581"/>
                <a:gd name="connsiteX2" fmla="*/ 12192000 w 12192000"/>
                <a:gd name="connsiteY2" fmla="*/ 267665 h 3822581"/>
                <a:gd name="connsiteX3" fmla="*/ 12192000 w 12192000"/>
                <a:gd name="connsiteY3" fmla="*/ 590309 h 3822581"/>
                <a:gd name="connsiteX4" fmla="*/ 12192000 w 12192000"/>
                <a:gd name="connsiteY4" fmla="*/ 1873652 h 3822581"/>
                <a:gd name="connsiteX5" fmla="*/ 860860 w 12192000"/>
                <a:gd name="connsiteY5" fmla="*/ 3779344 h 3822581"/>
                <a:gd name="connsiteX6" fmla="*/ 0 w 12192000"/>
                <a:gd name="connsiteY6" fmla="*/ 3537088 h 3822581"/>
                <a:gd name="connsiteX7" fmla="*/ 0 w 12192000"/>
                <a:gd name="connsiteY7" fmla="*/ 590309 h 3822581"/>
                <a:gd name="connsiteX8" fmla="*/ 0 w 12192000"/>
                <a:gd name="connsiteY8" fmla="*/ 267665 h 3822581"/>
                <a:gd name="connsiteX9" fmla="*/ 0 w 12192000"/>
                <a:gd name="connsiteY9" fmla="*/ 0 h 382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822581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2746007" y="69377"/>
                    <a:pt x="2609016" y="3071892"/>
                    <a:pt x="860860" y="3779344"/>
                  </a:cubicBezTo>
                  <a:cubicBezTo>
                    <a:pt x="436610" y="3874332"/>
                    <a:pt x="210066" y="3821040"/>
                    <a:pt x="0" y="3537088"/>
                  </a:cubicBez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0" y="-1"/>
              <a:ext cx="12192000" cy="3645446"/>
            </a:xfrm>
            <a:custGeom>
              <a:avLst/>
              <a:gdLst>
                <a:gd name="connsiteX0" fmla="*/ 0 w 12192000"/>
                <a:gd name="connsiteY0" fmla="*/ 0 h 2620856"/>
                <a:gd name="connsiteX1" fmla="*/ 12192000 w 12192000"/>
                <a:gd name="connsiteY1" fmla="*/ 0 h 2620856"/>
                <a:gd name="connsiteX2" fmla="*/ 12192000 w 12192000"/>
                <a:gd name="connsiteY2" fmla="*/ 267665 h 2620856"/>
                <a:gd name="connsiteX3" fmla="*/ 12192000 w 12192000"/>
                <a:gd name="connsiteY3" fmla="*/ 590309 h 2620856"/>
                <a:gd name="connsiteX4" fmla="*/ 12192000 w 12192000"/>
                <a:gd name="connsiteY4" fmla="*/ 1873652 h 2620856"/>
                <a:gd name="connsiteX5" fmla="*/ 117739 w 12192000"/>
                <a:gd name="connsiteY5" fmla="*/ 2285206 h 2620856"/>
                <a:gd name="connsiteX6" fmla="*/ 0 w 12192000"/>
                <a:gd name="connsiteY6" fmla="*/ 2432188 h 2620856"/>
                <a:gd name="connsiteX7" fmla="*/ 0 w 12192000"/>
                <a:gd name="connsiteY7" fmla="*/ 590309 h 2620856"/>
                <a:gd name="connsiteX8" fmla="*/ 0 w 12192000"/>
                <a:gd name="connsiteY8" fmla="*/ 267665 h 2620856"/>
                <a:gd name="connsiteX0" fmla="*/ 0 w 12192000"/>
                <a:gd name="connsiteY0" fmla="*/ 0 h 3645448"/>
                <a:gd name="connsiteX1" fmla="*/ 12192000 w 12192000"/>
                <a:gd name="connsiteY1" fmla="*/ 0 h 3645448"/>
                <a:gd name="connsiteX2" fmla="*/ 12192000 w 12192000"/>
                <a:gd name="connsiteY2" fmla="*/ 267665 h 3645448"/>
                <a:gd name="connsiteX3" fmla="*/ 12192000 w 12192000"/>
                <a:gd name="connsiteY3" fmla="*/ 590309 h 3645448"/>
                <a:gd name="connsiteX4" fmla="*/ 12192000 w 12192000"/>
                <a:gd name="connsiteY4" fmla="*/ 1873652 h 3645448"/>
                <a:gd name="connsiteX5" fmla="*/ 117739 w 12192000"/>
                <a:gd name="connsiteY5" fmla="*/ 2285206 h 3645448"/>
                <a:gd name="connsiteX6" fmla="*/ 0 w 12192000"/>
                <a:gd name="connsiteY6" fmla="*/ 2432188 h 3645448"/>
                <a:gd name="connsiteX7" fmla="*/ 0 w 12192000"/>
                <a:gd name="connsiteY7" fmla="*/ 590309 h 3645448"/>
                <a:gd name="connsiteX8" fmla="*/ 0 w 12192000"/>
                <a:gd name="connsiteY8" fmla="*/ 267665 h 3645448"/>
                <a:gd name="connsiteX9" fmla="*/ 0 w 12192000"/>
                <a:gd name="connsiteY9" fmla="*/ 0 h 36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645448">
                  <a:moveTo>
                    <a:pt x="0" y="0"/>
                  </a:moveTo>
                  <a:lnTo>
                    <a:pt x="12192000" y="0"/>
                  </a:lnTo>
                  <a:lnTo>
                    <a:pt x="12192000" y="267665"/>
                  </a:lnTo>
                  <a:lnTo>
                    <a:pt x="12192000" y="590309"/>
                  </a:lnTo>
                  <a:lnTo>
                    <a:pt x="12192000" y="1873652"/>
                  </a:lnTo>
                  <a:cubicBezTo>
                    <a:pt x="10560184" y="7199128"/>
                    <a:pt x="3385776" y="-1550564"/>
                    <a:pt x="117739" y="2285206"/>
                  </a:cubicBezTo>
                  <a:lnTo>
                    <a:pt x="0" y="2432188"/>
                  </a:lnTo>
                  <a:lnTo>
                    <a:pt x="0" y="590309"/>
                  </a:lnTo>
                  <a:lnTo>
                    <a:pt x="0" y="267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3937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9854" y="-314325"/>
            <a:ext cx="7528832" cy="110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 smtClean="0">
                <a:solidFill>
                  <a:schemeClr val="accent2"/>
                </a:solidFill>
              </a:rPr>
              <a:t>DCGAN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F42F1-0789-44A4-B23E-A8859D34F5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" y="1444625"/>
            <a:ext cx="1083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 smtClean="0">
                <a:ea typeface="Adobe 고딕 Std B" pitchFamily="34" charset="-127"/>
              </a:rPr>
              <a:t>Generator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99" y="1721624"/>
            <a:ext cx="8146143" cy="483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5296</TotalTime>
  <Words>641</Words>
  <Application>Microsoft Office PowerPoint</Application>
  <PresentationFormat>사용자 지정</PresentationFormat>
  <Paragraphs>158</Paragraphs>
  <Slides>28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190</cp:revision>
  <dcterms:created xsi:type="dcterms:W3CDTF">2019-11-14T04:27:00Z</dcterms:created>
  <dcterms:modified xsi:type="dcterms:W3CDTF">2020-04-28T13:39:18Z</dcterms:modified>
</cp:coreProperties>
</file>